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78" d="100"/>
          <a:sy n="178" d="100"/>
        </p:scale>
        <p:origin x="-80" y="2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9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7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A65E-7F6C-BB4B-9BD6-74C07C1B20CA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3F68-C93D-0E42-A9AA-C752AD52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49"/>
            <a:ext cx="3117850" cy="162111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Love </a:t>
            </a:r>
            <a:br>
              <a:rPr lang="en-US" sz="3600" dirty="0" smtClean="0">
                <a:solidFill>
                  <a:srgbClr val="008000"/>
                </a:solidFill>
              </a:rPr>
            </a:br>
            <a:r>
              <a:rPr lang="en-US" sz="3600" dirty="0" smtClean="0">
                <a:solidFill>
                  <a:srgbClr val="008000"/>
                </a:solidFill>
              </a:rPr>
              <a:t>Our Trees </a:t>
            </a:r>
            <a:br>
              <a:rPr lang="en-US" sz="3600" dirty="0" smtClean="0">
                <a:solidFill>
                  <a:srgbClr val="008000"/>
                </a:solidFill>
              </a:rPr>
            </a:br>
            <a:r>
              <a:rPr lang="en-US" sz="3600" dirty="0" smtClean="0">
                <a:solidFill>
                  <a:srgbClr val="008000"/>
                </a:solidFill>
              </a:rPr>
              <a:t>Tour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50298"/>
            <a:ext cx="2151237" cy="2268577"/>
          </a:xfrm>
        </p:spPr>
        <p:txBody>
          <a:bodyPr>
            <a:normAutofit fontScale="55000" lnSpcReduction="20000"/>
          </a:bodyPr>
          <a:lstStyle/>
          <a:p>
            <a:r>
              <a:rPr lang="en-US" sz="3100" dirty="0" smtClean="0">
                <a:solidFill>
                  <a:srgbClr val="008000"/>
                </a:solidFill>
              </a:rPr>
              <a:t>Guided tour of trees in </a:t>
            </a:r>
            <a:r>
              <a:rPr lang="en-US" sz="3100" dirty="0" err="1" smtClean="0">
                <a:solidFill>
                  <a:srgbClr val="008000"/>
                </a:solidFill>
              </a:rPr>
              <a:t>Emmet</a:t>
            </a:r>
            <a:r>
              <a:rPr lang="en-US" sz="3100" dirty="0" smtClean="0">
                <a:solidFill>
                  <a:srgbClr val="008000"/>
                </a:solidFill>
              </a:rPr>
              <a:t> Park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008000"/>
                </a:solidFill>
              </a:rPr>
              <a:t>&amp; 2400 </a:t>
            </a:r>
            <a:r>
              <a:rPr lang="en-US" sz="3100" dirty="0">
                <a:solidFill>
                  <a:srgbClr val="008000"/>
                </a:solidFill>
              </a:rPr>
              <a:t>block of Mass Ave </a:t>
            </a:r>
            <a:endParaRPr lang="en-US" sz="3100" dirty="0" smtClean="0">
              <a:solidFill>
                <a:srgbClr val="008000"/>
              </a:solidFill>
            </a:endParaRPr>
          </a:p>
          <a:p>
            <a:r>
              <a:rPr lang="en-US" sz="3200" dirty="0">
                <a:solidFill>
                  <a:srgbClr val="008000"/>
                </a:solidFill>
              </a:rPr>
              <a:t>May 24, 2016</a:t>
            </a:r>
          </a:p>
          <a:p>
            <a:endParaRPr lang="en-US" sz="3100" dirty="0" smtClean="0">
              <a:solidFill>
                <a:srgbClr val="008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Tour given by RMA President</a:t>
            </a:r>
          </a:p>
          <a:p>
            <a:r>
              <a:rPr lang="en-US" sz="2300" dirty="0" smtClean="0">
                <a:solidFill>
                  <a:srgbClr val="008000"/>
                </a:solidFill>
              </a:rPr>
              <a:t>Deborah Shapley</a:t>
            </a:r>
          </a:p>
          <a:p>
            <a:endParaRPr lang="en-US" sz="2300" dirty="0" smtClean="0">
              <a:solidFill>
                <a:srgbClr val="008000"/>
              </a:solidFill>
            </a:endParaRPr>
          </a:p>
          <a:p>
            <a:r>
              <a:rPr lang="en-US" sz="2300" dirty="0" smtClean="0">
                <a:solidFill>
                  <a:srgbClr val="008000"/>
                </a:solidFill>
              </a:rPr>
              <a:t>Tour organizer: Debbie Rider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15564"/>
            <a:ext cx="1825965" cy="164839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TreeTour_SaumaHollyJill_dsCr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37" y="273051"/>
            <a:ext cx="6343476" cy="4145824"/>
          </a:xfrm>
          <a:prstGeom prst="rect">
            <a:avLst/>
          </a:prstGeom>
        </p:spPr>
      </p:pic>
      <p:pic>
        <p:nvPicPr>
          <p:cNvPr id="8" name="Picture 7" descr="Green_2x2_small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0" y="5213890"/>
            <a:ext cx="1062979" cy="1099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8437" y="4880264"/>
            <a:ext cx="4937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nion Pro"/>
                <a:cs typeface="Minion Pro"/>
              </a:rPr>
              <a:t>Trees on the tour were planted in yards of several embassies, by Restore Mass Ave with Casey Trees starting in 2008. </a:t>
            </a:r>
            <a:r>
              <a:rPr lang="en-US" sz="1600" dirty="0" err="1" smtClean="0">
                <a:latin typeface="Minion Pro"/>
                <a:cs typeface="Minion Pro"/>
              </a:rPr>
              <a:t>Tourgoers</a:t>
            </a:r>
            <a:r>
              <a:rPr lang="en-US" sz="1600" dirty="0" smtClean="0">
                <a:latin typeface="Minion Pro"/>
                <a:cs typeface="Minion Pro"/>
              </a:rPr>
              <a:t> also saw sidewalk “street trees” we care for.  As all these trees mature, the restored Grand Avenue landscape begins to be visible.  Stats on next-to-last slide.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6503" y="4418874"/>
            <a:ext cx="373540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Above: Getting started in </a:t>
            </a:r>
            <a:r>
              <a:rPr lang="en-US" dirty="0" err="1" smtClean="0"/>
              <a:t>Emmet</a:t>
            </a:r>
            <a:r>
              <a:rPr lang="en-US" dirty="0" smtClean="0"/>
              <a:t>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4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Chad Magnolia_079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463082" y="1470766"/>
            <a:ext cx="4394407" cy="320866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16796" y="5504226"/>
            <a:ext cx="5161892" cy="93594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Love Our Trees Tour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May 24, 2016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8" y="4812219"/>
            <a:ext cx="1803320" cy="162795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3082" y="267413"/>
            <a:ext cx="5044152" cy="958225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latin typeface="Minion Pro"/>
                <a:cs typeface="Minion Pro"/>
              </a:rPr>
              <a:t>Embassy of Chad  </a:t>
            </a:r>
            <a:br>
              <a:rPr lang="en-US" sz="3200" b="0" dirty="0" smtClean="0">
                <a:latin typeface="Minion Pro"/>
                <a:cs typeface="Minion Pro"/>
              </a:rPr>
            </a:br>
            <a:r>
              <a:rPr lang="en-US" sz="2400" b="0" dirty="0" smtClean="0">
                <a:latin typeface="Minion Pro"/>
                <a:cs typeface="Minion Pro"/>
              </a:rPr>
              <a:t>2401 Mass Avenue at corner of S Street</a:t>
            </a:r>
            <a:endParaRPr lang="en-US" sz="2400" b="0" dirty="0">
              <a:latin typeface="Minion Pro"/>
              <a:cs typeface="Minion Pro"/>
            </a:endParaRPr>
          </a:p>
        </p:txBody>
      </p:sp>
      <p:pic>
        <p:nvPicPr>
          <p:cNvPr id="12" name="Picture 11" descr="Green_2x2_small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0" y="5415087"/>
            <a:ext cx="1062979" cy="1099887"/>
          </a:xfrm>
          <a:prstGeom prst="rect">
            <a:avLst/>
          </a:prstGeom>
        </p:spPr>
      </p:pic>
      <p:pic>
        <p:nvPicPr>
          <p:cNvPr id="14" name="Picture 13" descr="LineRedMapleChad_Sidewalk 01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34" y="0"/>
            <a:ext cx="3542908" cy="4771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1086" y="4456864"/>
            <a:ext cx="699291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At left is one of three southern magnolias the Chad Embassy planted in 2010 to complement its renovated building. At </a:t>
            </a:r>
            <a:r>
              <a:rPr lang="en-US" sz="1600" dirty="0">
                <a:latin typeface="+mj-lt"/>
              </a:rPr>
              <a:t>right </a:t>
            </a:r>
            <a:r>
              <a:rPr lang="en-US" sz="1600" dirty="0" smtClean="0">
                <a:latin typeface="+mj-lt"/>
              </a:rPr>
              <a:t>on the S Street sidewalk, three ‘Red Sunset’ red maples make a cloud of brilliant color in fall. The Chad Embassy lovingly maintains all these trees.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64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mbia Elms after 1 y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7" y="2506036"/>
            <a:ext cx="1604615" cy="2793218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</p:pic>
      <p:pic>
        <p:nvPicPr>
          <p:cNvPr id="9" name="Picture 8" descr="Zambia_2elms_2015_58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92" y="0"/>
            <a:ext cx="6648408" cy="5299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219" y="131115"/>
            <a:ext cx="2414373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inion Pro"/>
                <a:cs typeface="Minion Pro"/>
              </a:rPr>
              <a:t>Embassy of Zambia 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2419 Mass Ave</a:t>
            </a:r>
          </a:p>
          <a:p>
            <a:endParaRPr lang="en-US" sz="2000" dirty="0">
              <a:latin typeface="Minion Pro"/>
              <a:cs typeface="Minion Pro"/>
            </a:endParaRPr>
          </a:p>
          <a:p>
            <a:r>
              <a:rPr lang="en-US" sz="2000" dirty="0" smtClean="0">
                <a:latin typeface="Minion Pro"/>
                <a:cs typeface="Minion Pro"/>
              </a:rPr>
              <a:t>Four American elms </a:t>
            </a:r>
          </a:p>
          <a:p>
            <a:r>
              <a:rPr lang="en-US" sz="2000" dirty="0" smtClean="0">
                <a:latin typeface="Minion Pro"/>
                <a:cs typeface="Minion Pro"/>
              </a:rPr>
              <a:t>form a “second row” inside the sidewalk. </a:t>
            </a:r>
            <a:endParaRPr lang="en-US" sz="2000" dirty="0"/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2495592" y="5504226"/>
            <a:ext cx="4783096" cy="9359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Love Our Trees Tour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May 24, 2016</a:t>
            </a:r>
            <a:endParaRPr lang="en-US" sz="2800" dirty="0"/>
          </a:p>
        </p:txBody>
      </p:sp>
      <p:pic>
        <p:nvPicPr>
          <p:cNvPr id="15" name="Picture 14" descr="Green_2x2_small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0" y="5415087"/>
            <a:ext cx="1062979" cy="1099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07" y="5299255"/>
            <a:ext cx="1635531" cy="14764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88498" y="4929922"/>
            <a:ext cx="14141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2009     2015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2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denIllus_PollyA_Cro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89" y="2754599"/>
            <a:ext cx="1947784" cy="314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27" y="5282752"/>
            <a:ext cx="1653812" cy="1492981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2495592" y="5504226"/>
            <a:ext cx="4783096" cy="9359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Love Our Trees Tour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May 24, 2016</a:t>
            </a:r>
            <a:endParaRPr lang="en-US" sz="2800" dirty="0"/>
          </a:p>
        </p:txBody>
      </p:sp>
      <p:pic>
        <p:nvPicPr>
          <p:cNvPr id="2" name="Picture 1" descr="lindenleave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93" y="131115"/>
            <a:ext cx="5065386" cy="3863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8" y="131115"/>
            <a:ext cx="847509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nion Pro"/>
                <a:cs typeface="Minion Pro"/>
              </a:rPr>
              <a:t>Linden = historic Grand Avenue tree</a:t>
            </a:r>
            <a:endParaRPr lang="en-US" sz="2000" dirty="0" smtClean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3375" y="3994211"/>
            <a:ext cx="451220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Linden leaf, bract and drupe (fruit) drawn by Polly Alexander</a:t>
            </a:r>
            <a:r>
              <a:rPr lang="en-US" i="1" dirty="0" smtClean="0"/>
              <a:t>*</a:t>
            </a:r>
            <a:r>
              <a:rPr lang="en-US" dirty="0" smtClean="0"/>
              <a:t> and on Mass Ave sidewalk.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707" y="1058275"/>
            <a:ext cx="2473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Minion Pro"/>
                <a:cs typeface="Minion Pro"/>
              </a:rPr>
              <a:t>Tilia</a:t>
            </a:r>
            <a:r>
              <a:rPr lang="en-US" dirty="0">
                <a:latin typeface="Minion Pro"/>
                <a:cs typeface="Minion Pro"/>
              </a:rPr>
              <a:t>, known as linden or basswood, was popular in European cities. </a:t>
            </a:r>
            <a:r>
              <a:rPr lang="en-US" dirty="0" err="1">
                <a:latin typeface="Minion Pro"/>
                <a:cs typeface="Minion Pro"/>
              </a:rPr>
              <a:t>Unter</a:t>
            </a:r>
            <a:r>
              <a:rPr lang="en-US" dirty="0">
                <a:latin typeface="Minion Pro"/>
                <a:cs typeface="Minion Pro"/>
              </a:rPr>
              <a:t> den linden boulevard in Berlin was the model for Mass Ave’s double rows of American </a:t>
            </a:r>
            <a:r>
              <a:rPr lang="en-US" dirty="0" smtClean="0">
                <a:latin typeface="Minion Pro"/>
                <a:cs typeface="Minion Pro"/>
              </a:rPr>
              <a:t>lindens &gt;100 years ago. Today several </a:t>
            </a:r>
            <a:r>
              <a:rPr lang="en-US" dirty="0">
                <a:latin typeface="Minion Pro"/>
                <a:cs typeface="Minion Pro"/>
              </a:rPr>
              <a:t>linden varieties are planted along </a:t>
            </a:r>
            <a:r>
              <a:rPr lang="en-US" dirty="0" smtClean="0">
                <a:latin typeface="Minion Pro"/>
                <a:cs typeface="Minion Pro"/>
              </a:rPr>
              <a:t>its sidewalks to </a:t>
            </a:r>
            <a:r>
              <a:rPr lang="en-US" dirty="0">
                <a:latin typeface="Minion Pro"/>
                <a:cs typeface="Minion Pro"/>
              </a:rPr>
              <a:t>recreate the </a:t>
            </a:r>
            <a:r>
              <a:rPr lang="en-US" dirty="0" smtClean="0">
                <a:latin typeface="Minion Pro"/>
                <a:cs typeface="Minion Pro"/>
              </a:rPr>
              <a:t>colors, forms </a:t>
            </a:r>
            <a:r>
              <a:rPr lang="en-US" dirty="0">
                <a:latin typeface="Minion Pro"/>
                <a:cs typeface="Minion Pro"/>
              </a:rPr>
              <a:t>and lovely scent of </a:t>
            </a:r>
            <a:r>
              <a:rPr lang="en-US" dirty="0" smtClean="0">
                <a:latin typeface="Minion Pro"/>
                <a:cs typeface="Minion Pro"/>
              </a:rPr>
              <a:t>the original Grand Avenue</a:t>
            </a:r>
            <a:r>
              <a:rPr lang="en-US" dirty="0">
                <a:latin typeface="Minion Pro"/>
                <a:cs typeface="Minion Pro"/>
              </a:rPr>
              <a:t>.  </a:t>
            </a:r>
          </a:p>
        </p:txBody>
      </p:sp>
      <p:pic>
        <p:nvPicPr>
          <p:cNvPr id="8" name="Picture 7" descr="Green_2x2_small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0" y="5415087"/>
            <a:ext cx="1062979" cy="1099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9067" y="4913420"/>
            <a:ext cx="233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* Credit on last slide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5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3567042" cy="2831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nion Pro"/>
                <a:cs typeface="Minion Pro"/>
              </a:rPr>
              <a:t>Linden “street trees”</a:t>
            </a:r>
          </a:p>
          <a:p>
            <a:endParaRPr lang="en-US" sz="3200" dirty="0" smtClean="0">
              <a:latin typeface="Minion Pro"/>
              <a:cs typeface="Minion Pro"/>
            </a:endParaRPr>
          </a:p>
          <a:p>
            <a:pPr algn="ctr"/>
            <a:r>
              <a:rPr lang="en-US" dirty="0">
                <a:latin typeface="Minion Pro"/>
                <a:cs typeface="Minion Pro"/>
              </a:rPr>
              <a:t>R</a:t>
            </a:r>
            <a:r>
              <a:rPr lang="en-US" dirty="0" smtClean="0">
                <a:latin typeface="Minion Pro"/>
                <a:cs typeface="Minion Pro"/>
              </a:rPr>
              <a:t>ight: Lindens planted next to the street are cared for well by Venezuela Residence (2444 Mass), Embassy of Korea (2450 Mass),  Embassy of Côte d’Ivoire (2424 Mass).</a:t>
            </a:r>
          </a:p>
          <a:p>
            <a:endParaRPr lang="en-US" sz="2400" dirty="0">
              <a:latin typeface="Minion Pro"/>
              <a:cs typeface="Minion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7" y="5299255"/>
            <a:ext cx="1635531" cy="1476478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2495592" y="5504226"/>
            <a:ext cx="4783096" cy="9359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Love Our Trees Tour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May 24, 2016</a:t>
            </a:r>
            <a:endParaRPr lang="en-US" sz="2800" dirty="0"/>
          </a:p>
        </p:txBody>
      </p:sp>
      <p:pic>
        <p:nvPicPr>
          <p:cNvPr id="8" name="Picture 7" descr="Green_2x2_small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0" y="5415087"/>
            <a:ext cx="1062979" cy="1099887"/>
          </a:xfrm>
          <a:prstGeom prst="rect">
            <a:avLst/>
          </a:prstGeom>
        </p:spPr>
      </p:pic>
      <p:pic>
        <p:nvPicPr>
          <p:cNvPr id="2" name="Picture 1" descr="Korea Sidewalk by Bus Stop 06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58" y="131115"/>
            <a:ext cx="5019542" cy="4615445"/>
          </a:xfrm>
          <a:prstGeom prst="rect">
            <a:avLst/>
          </a:prstGeom>
        </p:spPr>
      </p:pic>
      <p:pic>
        <p:nvPicPr>
          <p:cNvPr id="4" name="Picture 3" descr="Failing IMG_0625Crp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2" y="2755424"/>
            <a:ext cx="2119584" cy="1858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510" y="4746560"/>
            <a:ext cx="62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Left: Bare </a:t>
            </a:r>
            <a:r>
              <a:rPr lang="en-US" dirty="0" smtClean="0">
                <a:latin typeface="Minion Pro"/>
                <a:cs typeface="Minion Pro"/>
              </a:rPr>
              <a:t>upper branches </a:t>
            </a:r>
            <a:r>
              <a:rPr lang="en-US" dirty="0">
                <a:latin typeface="Minion Pro"/>
                <a:cs typeface="Minion Pro"/>
              </a:rPr>
              <a:t>show </a:t>
            </a:r>
            <a:r>
              <a:rPr lang="en-US" dirty="0" smtClean="0">
                <a:latin typeface="Minion Pro"/>
                <a:cs typeface="Minion Pro"/>
              </a:rPr>
              <a:t>that this old linden </a:t>
            </a:r>
            <a:r>
              <a:rPr lang="en-US" dirty="0">
                <a:latin typeface="Minion Pro"/>
                <a:cs typeface="Minion Pro"/>
              </a:rPr>
              <a:t>is failing. </a:t>
            </a:r>
          </a:p>
        </p:txBody>
      </p:sp>
    </p:spTree>
    <p:extLst>
      <p:ext uri="{BB962C8B-B14F-4D97-AF65-F5344CB8AC3E}">
        <p14:creationId xmlns:p14="http://schemas.microsoft.com/office/powerpoint/2010/main" val="417144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707" y="131115"/>
            <a:ext cx="8475093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nion Pro"/>
                <a:cs typeface="Minion Pro"/>
              </a:rPr>
              <a:t>Prominent Trees for Triangle Views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. </a:t>
            </a:r>
          </a:p>
        </p:txBody>
      </p:sp>
      <p:pic>
        <p:nvPicPr>
          <p:cNvPr id="2" name="Picture 1" descr="black gum dist view cr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83" y="842248"/>
            <a:ext cx="3388195" cy="3963724"/>
          </a:xfrm>
          <a:prstGeom prst="rect">
            <a:avLst/>
          </a:prstGeom>
        </p:spPr>
      </p:pic>
      <p:pic>
        <p:nvPicPr>
          <p:cNvPr id="4" name="Picture 3" descr="TulipPop Venez 7-2016_1185Cro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83" y="842248"/>
            <a:ext cx="3465383" cy="3802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4383" y="4505228"/>
            <a:ext cx="360146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Tulip poplar at corner of California St &amp; Mass Ave (Venezuela Residence).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07" y="5299255"/>
            <a:ext cx="1635531" cy="1476478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2495592" y="5504226"/>
            <a:ext cx="4783096" cy="9359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Love Our Trees Tour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May 24, 2016</a:t>
            </a:r>
            <a:endParaRPr lang="en-US" sz="2800" dirty="0"/>
          </a:p>
        </p:txBody>
      </p:sp>
      <p:pic>
        <p:nvPicPr>
          <p:cNvPr id="8" name="Picture 7" descr="Green_2x2_small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0" y="5415087"/>
            <a:ext cx="1062979" cy="1099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5983" y="4505228"/>
            <a:ext cx="338819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Black gum we planted at S St and Mass Ave (</a:t>
            </a:r>
            <a:r>
              <a:rPr lang="en-US" dirty="0" err="1" smtClean="0"/>
              <a:t>Emmet</a:t>
            </a:r>
            <a:r>
              <a:rPr lang="en-US" dirty="0" smtClean="0"/>
              <a:t> Park).</a:t>
            </a:r>
          </a:p>
        </p:txBody>
      </p:sp>
    </p:spTree>
    <p:extLst>
      <p:ext uri="{BB962C8B-B14F-4D97-AF65-F5344CB8AC3E}">
        <p14:creationId xmlns:p14="http://schemas.microsoft.com/office/powerpoint/2010/main" val="120934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18" y="131115"/>
            <a:ext cx="8475093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nion Pro"/>
                <a:cs typeface="Minion Pro"/>
              </a:rPr>
              <a:t>Summary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4" y="867415"/>
            <a:ext cx="2916109" cy="2632522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898331" y="5995443"/>
            <a:ext cx="6380357" cy="44472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Love Our Trees Tour     </a:t>
            </a:r>
            <a:r>
              <a:rPr lang="en-US" sz="2800" dirty="0" smtClean="0">
                <a:solidFill>
                  <a:srgbClr val="008000"/>
                </a:solidFill>
              </a:rPr>
              <a:t>May 24, 2016</a:t>
            </a:r>
            <a:endParaRPr lang="en-US" sz="2800" dirty="0"/>
          </a:p>
        </p:txBody>
      </p:sp>
      <p:pic>
        <p:nvPicPr>
          <p:cNvPr id="8" name="Picture 7" descr="Green_2x2_small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0" y="5415087"/>
            <a:ext cx="1062979" cy="1099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6707" y="1133866"/>
            <a:ext cx="51996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his tour:</a:t>
            </a:r>
          </a:p>
          <a:p>
            <a:r>
              <a:rPr lang="en-US" sz="2400" dirty="0" smtClean="0"/>
              <a:t>20 </a:t>
            </a:r>
            <a:r>
              <a:rPr lang="en-US" dirty="0" smtClean="0"/>
              <a:t>second row trees planted by RMA since 2008 </a:t>
            </a:r>
          </a:p>
          <a:p>
            <a:r>
              <a:rPr lang="en-US" i="1" dirty="0" smtClean="0"/>
              <a:t>        elm,  linden, black gum</a:t>
            </a:r>
          </a:p>
          <a:p>
            <a:r>
              <a:rPr lang="en-US" sz="2400" dirty="0" smtClean="0"/>
              <a:t>35</a:t>
            </a:r>
            <a:r>
              <a:rPr lang="en-US" dirty="0" smtClean="0"/>
              <a:t> other yard trees arranged by  RMA </a:t>
            </a:r>
          </a:p>
          <a:p>
            <a:r>
              <a:rPr lang="en-US" i="1" dirty="0" smtClean="0"/>
              <a:t>        southern magnolia, swamp oak, </a:t>
            </a:r>
            <a:r>
              <a:rPr lang="en-US" i="1" dirty="0"/>
              <a:t>C</a:t>
            </a:r>
            <a:r>
              <a:rPr lang="en-US" i="1" dirty="0" smtClean="0"/>
              <a:t>hinese elm</a:t>
            </a:r>
            <a:endParaRPr lang="en-US" dirty="0" smtClean="0"/>
          </a:p>
          <a:p>
            <a:r>
              <a:rPr lang="en-US" sz="2400" smtClean="0"/>
              <a:t>35  </a:t>
            </a:r>
            <a:r>
              <a:rPr lang="en-US" dirty="0" smtClean="0"/>
              <a:t>sidewalk “street trees” planted by DC Urban       Forestry Administration</a:t>
            </a:r>
            <a:r>
              <a:rPr lang="en-US" dirty="0"/>
              <a:t> </a:t>
            </a:r>
            <a:endParaRPr lang="en-US" i="1" dirty="0"/>
          </a:p>
          <a:p>
            <a:r>
              <a:rPr lang="en-US" i="1" dirty="0" smtClean="0"/>
              <a:t>        various linden types, also maple and elm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957" y="3779451"/>
            <a:ext cx="7828353" cy="221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Big Picture:</a:t>
            </a:r>
          </a:p>
          <a:p>
            <a:r>
              <a:rPr lang="en-US" dirty="0" smtClean="0"/>
              <a:t>RMA’s program on Embassy Row,  =2 miles of Mass Ave </a:t>
            </a:r>
            <a:r>
              <a:rPr lang="en-US" dirty="0"/>
              <a:t>from </a:t>
            </a:r>
            <a:r>
              <a:rPr lang="en-US" dirty="0" err="1"/>
              <a:t>Dupont</a:t>
            </a:r>
            <a:r>
              <a:rPr lang="en-US" dirty="0"/>
              <a:t> Circle to Wisconsin </a:t>
            </a:r>
            <a:r>
              <a:rPr lang="en-US" dirty="0" smtClean="0"/>
              <a:t>Avenue, has achieved</a:t>
            </a:r>
          </a:p>
          <a:p>
            <a:r>
              <a:rPr lang="en-US" sz="2400" dirty="0" smtClean="0"/>
              <a:t>330 </a:t>
            </a:r>
            <a:r>
              <a:rPr lang="en-US" dirty="0"/>
              <a:t>new </a:t>
            </a:r>
            <a:r>
              <a:rPr lang="en-US" dirty="0" smtClean="0"/>
              <a:t>trees including </a:t>
            </a:r>
            <a:r>
              <a:rPr lang="en-US" sz="2400" dirty="0" smtClean="0"/>
              <a:t>&gt;170 </a:t>
            </a:r>
            <a:r>
              <a:rPr lang="en-US" dirty="0" smtClean="0"/>
              <a:t>DC “street trees” plus </a:t>
            </a:r>
            <a:r>
              <a:rPr lang="en-US" sz="2400" dirty="0" smtClean="0"/>
              <a:t>&gt;150 </a:t>
            </a:r>
            <a:r>
              <a:rPr lang="en-US" dirty="0" smtClean="0"/>
              <a:t>trees in yards, including </a:t>
            </a:r>
            <a:r>
              <a:rPr lang="en-US" sz="2400" dirty="0" smtClean="0"/>
              <a:t>&gt;70 </a:t>
            </a:r>
            <a:r>
              <a:rPr lang="en-US" dirty="0" smtClean="0"/>
              <a:t>second row </a:t>
            </a:r>
            <a:r>
              <a:rPr lang="en-US" dirty="0"/>
              <a:t>trees. </a:t>
            </a:r>
            <a:r>
              <a:rPr lang="en-US" dirty="0" smtClean="0"/>
              <a:t>RMA promotes care for the  </a:t>
            </a:r>
            <a:r>
              <a:rPr lang="en-US" dirty="0"/>
              <a:t>~</a:t>
            </a:r>
            <a:r>
              <a:rPr lang="en-US" dirty="0" smtClean="0"/>
              <a:t>1,000  trees</a:t>
            </a:r>
          </a:p>
          <a:p>
            <a:r>
              <a:rPr lang="en-US" dirty="0" smtClean="0"/>
              <a:t>on this route. We hope to be a model for achieving urban forest benefits</a:t>
            </a:r>
          </a:p>
          <a:p>
            <a:r>
              <a:rPr lang="en-US" dirty="0" smtClean="0"/>
              <a:t>And to provide Inspiring civic views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3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18" y="131115"/>
            <a:ext cx="8475093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nion Pro"/>
                <a:cs typeface="Minion Pro"/>
              </a:rPr>
              <a:t>Thank you !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9000" y="898395"/>
            <a:ext cx="8571215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We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   PARTICIPANTS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in the RMA program. These embassies have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dded trees and care for trees In the 2400 Block of Mass: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Cameroon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Netherlands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Chad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Zambia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Marshall Islands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Venezuela – Residence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77933C"/>
                </a:solidFill>
              </a:rPr>
              <a:t>PARTNERS: </a:t>
            </a:r>
            <a:r>
              <a:rPr lang="en-US" sz="1600" dirty="0">
                <a:solidFill>
                  <a:srgbClr val="77933C"/>
                </a:solidFill>
              </a:rPr>
              <a:t>Casey Trees, </a:t>
            </a:r>
            <a:r>
              <a:rPr lang="en-US" sz="1600" dirty="0" smtClean="0">
                <a:solidFill>
                  <a:srgbClr val="77933C"/>
                </a:solidFill>
              </a:rPr>
              <a:t>DC  Urban Forestry Administration. Ricky Fuentes (Professional Gardens), Alexander Barnett (Empirical Lands), Jose </a:t>
            </a:r>
            <a:r>
              <a:rPr lang="en-US" sz="1600" dirty="0" err="1" smtClean="0">
                <a:solidFill>
                  <a:srgbClr val="77933C"/>
                </a:solidFill>
              </a:rPr>
              <a:t>Majano</a:t>
            </a:r>
            <a:r>
              <a:rPr lang="en-US" sz="1600" dirty="0" smtClean="0">
                <a:solidFill>
                  <a:srgbClr val="77933C"/>
                </a:solidFill>
              </a:rPr>
              <a:t> (</a:t>
            </a:r>
            <a:r>
              <a:rPr lang="en-US" sz="1600" dirty="0" err="1" smtClean="0">
                <a:solidFill>
                  <a:srgbClr val="77933C"/>
                </a:solidFill>
              </a:rPr>
              <a:t>Majano</a:t>
            </a:r>
            <a:r>
              <a:rPr lang="en-US" sz="1600" dirty="0" smtClean="0">
                <a:solidFill>
                  <a:srgbClr val="77933C"/>
                </a:solidFill>
              </a:rPr>
              <a:t> Landscaping), DCA Landscape Architects. </a:t>
            </a:r>
            <a:r>
              <a:rPr lang="en-US" sz="2400" dirty="0" smtClean="0">
                <a:solidFill>
                  <a:srgbClr val="77933C"/>
                </a:solidFill>
              </a:rPr>
              <a:t>SPECIAL THANKS</a:t>
            </a:r>
            <a:r>
              <a:rPr lang="en-US" sz="1600" dirty="0" smtClean="0">
                <a:solidFill>
                  <a:srgbClr val="77933C"/>
                </a:solidFill>
              </a:rPr>
              <a:t>: RMA Treekeepers and Board of Directors.</a:t>
            </a:r>
          </a:p>
          <a:p>
            <a:endParaRPr lang="en-US" dirty="0" smtClean="0">
              <a:solidFill>
                <a:srgbClr val="77933C"/>
              </a:solidFill>
            </a:endParaRPr>
          </a:p>
          <a:p>
            <a:pPr marL="285750" indent="-285750">
              <a:buFontTx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71797" y="2029132"/>
            <a:ext cx="3637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Korea</a:t>
            </a:r>
            <a:endParaRPr lang="en-US" dirty="0">
              <a:solidFill>
                <a:srgbClr val="77933C"/>
              </a:solidFill>
            </a:endParaRPr>
          </a:p>
          <a:p>
            <a:r>
              <a:rPr lang="en-US" dirty="0">
                <a:solidFill>
                  <a:srgbClr val="77933C"/>
                </a:solidFill>
              </a:rPr>
              <a:t>Algeria </a:t>
            </a:r>
            <a:r>
              <a:rPr lang="en-US" dirty="0" smtClean="0">
                <a:solidFill>
                  <a:srgbClr val="77933C"/>
                </a:solidFill>
              </a:rPr>
              <a:t>- Residence</a:t>
            </a:r>
            <a:endParaRPr lang="en-US" dirty="0">
              <a:solidFill>
                <a:srgbClr val="77933C"/>
              </a:solidFill>
            </a:endParaRPr>
          </a:p>
          <a:p>
            <a:r>
              <a:rPr lang="en-US" dirty="0">
                <a:solidFill>
                  <a:srgbClr val="77933C"/>
                </a:solidFill>
              </a:rPr>
              <a:t>Côte d’Ivoire </a:t>
            </a:r>
            <a:endParaRPr lang="en-US" dirty="0" smtClean="0">
              <a:solidFill>
                <a:srgbClr val="77933C"/>
              </a:solidFill>
            </a:endParaRPr>
          </a:p>
          <a:p>
            <a:r>
              <a:rPr lang="en-US" dirty="0" smtClean="0">
                <a:solidFill>
                  <a:srgbClr val="77933C"/>
                </a:solidFill>
              </a:rPr>
              <a:t>United </a:t>
            </a:r>
            <a:r>
              <a:rPr lang="en-US" dirty="0">
                <a:solidFill>
                  <a:srgbClr val="77933C"/>
                </a:solidFill>
              </a:rPr>
              <a:t>Arab Emirates </a:t>
            </a:r>
            <a:endParaRPr lang="en-US" dirty="0" smtClean="0">
              <a:solidFill>
                <a:srgbClr val="77933C"/>
              </a:solidFill>
            </a:endParaRPr>
          </a:p>
          <a:p>
            <a:r>
              <a:rPr lang="en-US" dirty="0" smtClean="0">
                <a:solidFill>
                  <a:srgbClr val="77933C"/>
                </a:solidFill>
              </a:rPr>
              <a:t>Paraguay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920570" y="5504226"/>
            <a:ext cx="3887604" cy="9359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Love Our Trees Tour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May 24, 2016</a:t>
            </a:r>
            <a:endParaRPr lang="en-US" sz="2800" dirty="0"/>
          </a:p>
        </p:txBody>
      </p:sp>
      <p:pic>
        <p:nvPicPr>
          <p:cNvPr id="8" name="Picture 7" descr="Green_2x2_small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1" y="5415088"/>
            <a:ext cx="990682" cy="1025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43" y="642140"/>
            <a:ext cx="917549" cy="763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000" y="4708825"/>
            <a:ext cx="743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*All images are RMA except linden drawing from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</a:rPr>
              <a:t>City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</a:rPr>
              <a:t>of Trees: The Complete Field Guide to the Trees of Washington DC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by  Melanie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</a:rPr>
              <a:t>Choukas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-Bradley, Illustrations by Polly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Alexander, University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of Virginia Press, Third Edition, 2008.</a:t>
            </a:r>
          </a:p>
        </p:txBody>
      </p:sp>
      <p:pic>
        <p:nvPicPr>
          <p:cNvPr id="10" name="Picture 9" descr="Tilted_Tree_watercolor7 final copy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39" y="4414524"/>
            <a:ext cx="3925261" cy="24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691</Words>
  <Application>Microsoft Macintosh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Love  Our Trees  Tour</vt:lpstr>
      <vt:lpstr>Embassy of Chad   2401 Mass Avenue at corner of S Street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Shapley</dc:creator>
  <cp:lastModifiedBy>Deborah Shapley</cp:lastModifiedBy>
  <cp:revision>71</cp:revision>
  <cp:lastPrinted>2016-07-18T19:19:13Z</cp:lastPrinted>
  <dcterms:created xsi:type="dcterms:W3CDTF">2016-06-27T15:27:35Z</dcterms:created>
  <dcterms:modified xsi:type="dcterms:W3CDTF">2016-07-18T19:36:10Z</dcterms:modified>
</cp:coreProperties>
</file>